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5" autoAdjust="0"/>
    <p:restoredTop sz="94660"/>
  </p:normalViewPr>
  <p:slideViewPr>
    <p:cSldViewPr>
      <p:cViewPr varScale="1">
        <p:scale>
          <a:sx n="68" d="100"/>
          <a:sy n="68" d="100"/>
        </p:scale>
        <p:origin x="-5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Положительная оценка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Эмоциональный компонент</c:v>
                </c:pt>
                <c:pt idx="1">
                  <c:v>Когнитивный компонент</c:v>
                </c:pt>
                <c:pt idx="2">
                  <c:v>Поведенческий компонент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0.65</c:v>
                </c:pt>
                <c:pt idx="1">
                  <c:v>0.55000000000000004</c:v>
                </c:pt>
                <c:pt idx="2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Отрицательная оценка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Эмоциональный компонент</c:v>
                </c:pt>
                <c:pt idx="1">
                  <c:v>Когнитивный компонент</c:v>
                </c:pt>
                <c:pt idx="2">
                  <c:v>Поведенческий компонент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</c:v>
                </c:pt>
                <c:pt idx="1">
                  <c:v>0.1</c:v>
                </c:pt>
                <c:pt idx="2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Неопределенная, противоречивая оценка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Эмоциональный компонент</c:v>
                </c:pt>
                <c:pt idx="1">
                  <c:v>Когнитивный компонент</c:v>
                </c:pt>
                <c:pt idx="2">
                  <c:v>Поведенческий компонент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0.35</c:v>
                </c:pt>
                <c:pt idx="1">
                  <c:v>0.35</c:v>
                </c:pt>
                <c:pt idx="2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478464"/>
        <c:axId val="114480256"/>
      </c:barChart>
      <c:catAx>
        <c:axId val="114478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4480256"/>
        <c:crosses val="autoZero"/>
        <c:auto val="1"/>
        <c:lblAlgn val="ctr"/>
        <c:lblOffset val="100"/>
        <c:noMultiLvlLbl val="0"/>
      </c:catAx>
      <c:valAx>
        <c:axId val="1144802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144784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70689887722368039"/>
          <c:y val="0.16012106152878403"/>
          <c:w val="0.28384186351706037"/>
          <c:h val="0.41599080681835005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500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624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177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348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68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545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42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0488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439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329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945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01D5B-46D0-4974-AF8E-6CDC1C2E6239}" type="datetimeFigureOut">
              <a:rPr lang="ru-RU" smtClean="0"/>
              <a:t>14.11.2018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B234A-F7F8-4ED6-9866-E3FE0A780F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15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916833"/>
            <a:ext cx="7630616" cy="168361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“Экспресс-методика” по изучению социально-психологического климата в коллективе.</a:t>
            </a:r>
            <a:r>
              <a:rPr lang="ru-RU" sz="4000" dirty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4000" dirty="0">
                <a:solidFill>
                  <a:schemeClr val="bg2">
                    <a:lumMod val="25000"/>
                  </a:schemeClr>
                </a:solidFill>
                <a:ea typeface="Calibri"/>
                <a:cs typeface="Times New Roman"/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>
                <a:solidFill>
                  <a:schemeClr val="bg2">
                    <a:lumMod val="25000"/>
                  </a:schemeClr>
                </a:solidFill>
              </a:rPr>
              <a:t>Заключение по результатам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обследования</a:t>
            </a:r>
          </a:p>
          <a:p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педагог-психолог МБДОУ №34 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Касьяненко Ирина Васильевна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923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7772400" cy="193813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разработана О.С.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Михалюк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А.Ю.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Шалыто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кафедре социальной психологии факультета психологии СПб. университета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позволяет выявить эмоциональные, поведенческий и когнитивный компоненты отношений в коллективе.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существенного признака эмоционального компонента рассматривается критерий привлекательности - на уровне понятий “нравится - не нравится”, “приятный - не приятный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конструировании вопросов, направленных на измерение поведенческого компонента, выдерживался критерий “желание - не желание работать, учиться вместе”.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критерием когнитивного компонента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избрана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переменная “знание - не знание особенностей членов коллектива”.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88641"/>
            <a:ext cx="7772400" cy="129614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Описание: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941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Общие результаты исследования испытуемых по «Экспресс-методике по изучению социально-психологического климата в коллективе» О.С. </a:t>
            </a:r>
            <a:r>
              <a:rPr lang="ru-RU" sz="2000" b="1" dirty="0" err="1" smtClean="0"/>
              <a:t>Михалюк</a:t>
            </a:r>
            <a:r>
              <a:rPr lang="ru-RU" sz="2000" b="1" dirty="0" smtClean="0"/>
              <a:t> и А.Ю. </a:t>
            </a:r>
            <a:r>
              <a:rPr lang="ru-RU" sz="2000" b="1" dirty="0" err="1" smtClean="0"/>
              <a:t>Шалыто</a:t>
            </a:r>
            <a:r>
              <a:rPr lang="ru-RU" sz="2000" b="1" dirty="0" smtClean="0"/>
              <a:t>.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1600" b="1" dirty="0"/>
              <a:t>М = (  Е  (+) - Е   (-)  ) / n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/>
              <a:t>М - средняя оценка по выборке</a:t>
            </a:r>
            <a:br>
              <a:rPr lang="ru-RU" sz="1600" b="1" dirty="0"/>
            </a:br>
            <a:r>
              <a:rPr lang="ru-RU" sz="1600" b="1" dirty="0"/>
              <a:t>где Е  (+) - количество положительных ответов, содержащихся в столбце,</a:t>
            </a:r>
            <a:br>
              <a:rPr lang="ru-RU" sz="1600" b="1" dirty="0"/>
            </a:br>
            <a:r>
              <a:rPr lang="ru-RU" sz="1600" b="1" dirty="0"/>
              <a:t>Е  (-) - количество отрицательных ответов,</a:t>
            </a:r>
            <a:br>
              <a:rPr lang="ru-RU" sz="1600" b="1" dirty="0"/>
            </a:br>
            <a:r>
              <a:rPr lang="ru-RU" sz="1600" b="1" dirty="0"/>
              <a:t>n - число членов коллектива, принявших участие в исследовании.</a:t>
            </a:r>
            <a:r>
              <a:rPr lang="ru-RU" sz="1600" dirty="0"/>
              <a:t/>
            </a:r>
            <a:br>
              <a:rPr lang="ru-RU" sz="1600" dirty="0"/>
            </a:br>
            <a:endParaRPr lang="ru-RU" sz="1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708920"/>
            <a:ext cx="4038600" cy="367240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dirty="0"/>
              <a:t>К</a:t>
            </a:r>
            <a:r>
              <a:rPr lang="ru-RU" b="1" i="1" dirty="0" smtClean="0"/>
              <a:t>онтинуум возможных оценок делится на три равные части: </a:t>
            </a:r>
          </a:p>
          <a:p>
            <a:pPr marL="0" indent="0">
              <a:buNone/>
            </a:pPr>
            <a:r>
              <a:rPr lang="ru-RU" dirty="0" smtClean="0"/>
              <a:t>от -1 до -0,33  отрицательные оценки;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от -0,33 до +0,33</a:t>
            </a:r>
          </a:p>
          <a:p>
            <a:pPr marL="0" indent="0">
              <a:buNone/>
            </a:pPr>
            <a:r>
              <a:rPr lang="ru-RU" dirty="0" smtClean="0"/>
              <a:t>противоречивые оценки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 +0,33 до +1</a:t>
            </a:r>
          </a:p>
          <a:p>
            <a:pPr marL="0" indent="0">
              <a:buNone/>
            </a:pPr>
            <a:r>
              <a:rPr lang="ru-RU" dirty="0" smtClean="0"/>
              <a:t>положительные оценки.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708920"/>
            <a:ext cx="4038600" cy="374441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b="1" i="1" dirty="0" smtClean="0"/>
              <a:t>Оценки по критериям коллектива МБДОУ №34</a:t>
            </a:r>
            <a:endParaRPr lang="ru-RU" b="1" i="1" dirty="0"/>
          </a:p>
          <a:p>
            <a:pPr marL="0" indent="0" algn="ctr">
              <a:buNone/>
            </a:pPr>
            <a:r>
              <a:rPr lang="ru-RU" dirty="0" smtClean="0"/>
              <a:t>М(эмоциональный </a:t>
            </a:r>
            <a:r>
              <a:rPr lang="ru-RU" dirty="0"/>
              <a:t>компонент)=</a:t>
            </a:r>
            <a:r>
              <a:rPr lang="ru-RU" dirty="0" smtClean="0"/>
              <a:t>0,65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М(когнитивный </a:t>
            </a:r>
            <a:r>
              <a:rPr lang="ru-RU" dirty="0"/>
              <a:t>компонент)=</a:t>
            </a:r>
            <a:r>
              <a:rPr lang="ru-RU" dirty="0" smtClean="0"/>
              <a:t>0,45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/>
              <a:t>М(поведенческий </a:t>
            </a:r>
            <a:r>
              <a:rPr lang="ru-RU" dirty="0"/>
              <a:t>компонент)=0,5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7278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Структура оценки коллектива по эмоциональному, когнитивному и поведенческому компонентам</a:t>
            </a:r>
            <a:r>
              <a:rPr lang="ru-RU" b="1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по эмоциональному компоненту</a:t>
            </a:r>
            <a:r>
              <a:rPr lang="ru-RU" dirty="0"/>
              <a:t> положительно оценили коллектив 65%, отрицательно - 0% и неопределённо - 35</a:t>
            </a:r>
            <a:r>
              <a:rPr lang="ru-RU" dirty="0" smtClean="0"/>
              <a:t>%.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Противоречивые и неопределённые оценки по эмоциональному компоненту указывают на неопределенное отношение сотрудников друг к другу с точки зрения эмоций (критерия привлекательности на уровне понятия «нравится», или не привлекательности на уровне понятия «не нравится»), т.е. отсутствуют выраженные симпатии или антипатии членов коллектива друг к другу.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8144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496855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По когнитивному компоненту </a:t>
            </a:r>
            <a:r>
              <a:rPr lang="ru-RU" sz="2400" dirty="0" smtClean="0"/>
              <a:t>положительно оценили коллектив 55%, отрицательно - 10% и неопределённо - 35%.</a:t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Более низкие оценки по когнитивному компоненту, связанному с осознанием принадлежности к группе (критериям «желание -- нежелание работать в данном коллективе», «желание -- нежелание общаться с членами коллектива в сфере досуга»), свидетельствуют о том, что члены данного коллектива не стремятся совместно проводить досуг, мало общаются с коллегами вне работы. Это говорит о том, что личные взаимоотношения сотрудников, совместное проведение досуга членами коллектива, коллективный подход к делу не практикуется.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75937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По поведенческому компоненту </a:t>
            </a:r>
            <a:r>
              <a:rPr lang="ru-RU" sz="2800" dirty="0"/>
              <a:t>положительно оценили коллектив 55%, отрицательно - 5% и неопределённо - </a:t>
            </a:r>
            <a:r>
              <a:rPr lang="ru-RU" sz="2800" dirty="0" smtClean="0"/>
              <a:t>40%. 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Противоречивые </a:t>
            </a:r>
            <a:r>
              <a:rPr lang="ru-RU" sz="2800" dirty="0"/>
              <a:t>и неопределённые оценки по поведенческому компоненту (критерий «знание - незнание особенностей характера членов коллектива») указывают на то, что члены коллектива не могут дать достаточно полную характеристику личных и деловых качеств своих коллег.</a:t>
            </a:r>
          </a:p>
        </p:txBody>
      </p:sp>
    </p:spTree>
    <p:extLst>
      <p:ext uri="{BB962C8B-B14F-4D97-AF65-F5344CB8AC3E}">
        <p14:creationId xmlns:p14="http://schemas.microsoft.com/office/powerpoint/2010/main" val="252031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оценки коллектива по эмоциональному, когнитивному и поведенческому компонентам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9970732"/>
              </p:ext>
            </p:extLst>
          </p:nvPr>
        </p:nvGraphicFramePr>
        <p:xfrm>
          <a:off x="467544" y="184482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6874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 fontScale="90000"/>
          </a:bodyPr>
          <a:lstStyle/>
          <a:p>
            <a:r>
              <a:rPr lang="ru-RU" dirty="0"/>
              <a:t>Следовательно, с учетом знака каждого компонента, социально-психологический климат коллектива можно считать весьма благоприятным, однако необходимо принять меры по развитию в коллективе каждого из компонентов.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44163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06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274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“Экспресс-методика” по изучению социально-психологического климата в коллективе. </vt:lpstr>
      <vt:lpstr>Методика разработана О.С. Михалюк и А.Ю. Шалыто на кафедре социальной психологии факультета психологии СПб. университета.  Методика позволяет выявить эмоциональные, поведенческий и когнитивный компоненты отношений в коллективе.   В качестве существенного признака эмоционального компонента рассматривается критерий привлекательности - на уровне понятий “нравится - не нравится”, “приятный - не приятный”.   При конструировании вопросов, направленных на измерение поведенческого компонента, выдерживался критерий “желание - не желание работать, учиться вместе”.   Основным критерием когнитивного компонента избрана переменная “знание - не знание особенностей членов коллектива”. </vt:lpstr>
      <vt:lpstr>Общие результаты исследования испытуемых по «Экспресс-методике по изучению социально-психологического климата в коллективе» О.С. Михалюк и А.Ю. Шалыто.  М = (  Е  (+) - Е   (-)  ) / n М - средняя оценка по выборке где Е  (+) - количество положительных ответов, содержащихся в столбце, Е  (-) - количество отрицательных ответов, n - число членов коллектива, принявших участие в исследовании. </vt:lpstr>
      <vt:lpstr>Структура оценки коллектива по эмоциональному, когнитивному и поведенческому компонентам.</vt:lpstr>
      <vt:lpstr>По когнитивному компоненту положительно оценили коллектив 55%, отрицательно - 10% и неопределённо - 35%.  Более низкие оценки по когнитивному компоненту, связанному с осознанием принадлежности к группе (критериям «желание -- нежелание работать в данном коллективе», «желание -- нежелание общаться с членами коллектива в сфере досуга»), свидетельствуют о том, что члены данного коллектива не стремятся совместно проводить досуг, мало общаются с коллегами вне работы. Это говорит о том, что личные взаимоотношения сотрудников, совместное проведение досуга членами коллектива, коллективный подход к делу не практикуется.</vt:lpstr>
      <vt:lpstr>По поведенческому компоненту положительно оценили коллектив 55%, отрицательно - 5% и неопределённо - 40%.   Противоречивые и неопределённые оценки по поведенческому компоненту (критерий «знание - незнание особенностей характера членов коллектива») указывают на то, что члены коллектива не могут дать достаточно полную характеристику личных и деловых качеств своих коллег.</vt:lpstr>
      <vt:lpstr>Структура оценки коллектива по эмоциональному, когнитивному и поведенческому компонентам</vt:lpstr>
      <vt:lpstr>Следовательно, с учетом знака каждого компонента, социально-психологический климат коллектива можно считать весьма благоприятным, однако необходимо принять меры по развитию в коллективе каждого из компонентов.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“Экспресс-методика” по изучению социально-психологического климата в коллективе.</dc:title>
  <dc:creator>Костя</dc:creator>
  <cp:lastModifiedBy>Костя</cp:lastModifiedBy>
  <cp:revision>3</cp:revision>
  <dcterms:created xsi:type="dcterms:W3CDTF">2018-11-14T15:57:37Z</dcterms:created>
  <dcterms:modified xsi:type="dcterms:W3CDTF">2018-11-14T16:23:31Z</dcterms:modified>
</cp:coreProperties>
</file>